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Corbel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rbel-bold.fntdata"/><Relationship Id="rId20" Type="http://schemas.openxmlformats.org/officeDocument/2006/relationships/slide" Target="slides/slide15.xml"/><Relationship Id="rId42" Type="http://schemas.openxmlformats.org/officeDocument/2006/relationships/font" Target="fonts/Corbel-boldItalic.fntdata"/><Relationship Id="rId41" Type="http://schemas.openxmlformats.org/officeDocument/2006/relationships/font" Target="fonts/Corbel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Corbel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 not presenting as 1 day Hack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</a:t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7f723f4cc_78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47f723f4cc_78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&lt;3</a:t>
            </a:r>
            <a:endParaRPr/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ELIXIR">
  <p:cSld name="Title slide ELIXI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34" y="4760686"/>
            <a:ext cx="2427817" cy="185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440084" y="6237289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5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i="1" sz="2800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42879"/>
            <a:ext cx="1320800" cy="95319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>
  <p:cSld name="Divider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34" y="4951141"/>
            <a:ext cx="2427817" cy="166079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EXCELERATE">
  <p:cSld name="Title slide EXCELERAT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4967817" y="6092041"/>
            <a:ext cx="6398684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www.elixir-europe.org/excelerate</a:t>
            </a:r>
            <a:endParaRPr b="0" i="1" sz="2400" u="none" cap="none" strike="noStrike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Excelerate_whitebackground.png" id="31" name="Google Shape;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617" y="4962293"/>
            <a:ext cx="2616200" cy="96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800" y="4949046"/>
            <a:ext cx="1619251" cy="103424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>
            <a:off x="431800" y="6092825"/>
            <a:ext cx="48006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ELIXIR-EXCELERATE is funded by the European Commission within the Research Infrastructures programme of Horizon 2020, grant agreement number 676559.</a:t>
            </a:r>
            <a:endParaRPr/>
          </a:p>
        </p:txBody>
      </p:sp>
      <p:sp>
        <p:nvSpPr>
          <p:cNvPr id="34" name="Google Shape;34;p5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5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None/>
              <a:defRPr i="1" sz="2800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LIXIR-thank-you">
  <p:cSld name="ELIXIR-thank-you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helix_200_2.eps"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xir_1_RZ_mac.eps" id="39" name="Google Shape;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34" y="5029200"/>
            <a:ext cx="2427817" cy="158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528" y="6122067"/>
            <a:ext cx="660400" cy="54633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7440084" y="5445126"/>
            <a:ext cx="3903133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www.elixir-europe.org</a:t>
            </a:r>
            <a:endParaRPr i="1" sz="240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5113261" y="6265174"/>
            <a:ext cx="3615267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@ELIXIREurope</a:t>
            </a:r>
            <a:endParaRPr i="1" sz="200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161" y="6122067"/>
            <a:ext cx="552451" cy="5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/>
        </p:nvSpPr>
        <p:spPr>
          <a:xfrm>
            <a:off x="8916913" y="6265174"/>
            <a:ext cx="4116916" cy="373062"/>
          </a:xfrm>
          <a:prstGeom prst="rect">
            <a:avLst/>
          </a:prstGeom>
          <a:noFill/>
          <a:ln>
            <a:noFill/>
          </a:ln>
        </p:spPr>
        <p:txBody>
          <a:bodyPr anchorCtr="0" anchor="t" bIns="32650" lIns="65300" spcFirstLastPara="1" rIns="65300" wrap="square" tIns="32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003F41"/>
                </a:solidFill>
                <a:latin typeface="Corbel"/>
                <a:ea typeface="Corbel"/>
                <a:cs typeface="Corbel"/>
                <a:sym typeface="Corbel"/>
              </a:rPr>
              <a:t>/company/elixir-europe</a:t>
            </a:r>
            <a:endParaRPr i="1" sz="2000">
              <a:solidFill>
                <a:srgbClr val="003F4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" name="Google Shape;45;p6"/>
          <p:cNvSpPr txBox="1"/>
          <p:nvPr>
            <p:ph type="ctrTitle"/>
          </p:nvPr>
        </p:nvSpPr>
        <p:spPr>
          <a:xfrm>
            <a:off x="911424" y="3645025"/>
            <a:ext cx="10363200" cy="1225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172C4B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768075" y="486916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Font typeface="Corbel"/>
              <a:buNone/>
              <a:defRPr sz="1800">
                <a:solidFill>
                  <a:schemeClr val="dk2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CELERATE slide content">
  <p:cSld name="EXCELERATE slide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celerate_whitebackground.png"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53" name="Google Shape;5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54029"/>
            <a:ext cx="1320800" cy="9420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7112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6248400" y="1219200"/>
            <a:ext cx="5334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Corbel"/>
              <a:buChar char="•"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IXIR_logo.jpg"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3484" y="5720577"/>
            <a:ext cx="1320800" cy="9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719403" y="332656"/>
            <a:ext cx="108712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jv.js.org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galaxyproject/training-material/issues/1141" TargetMode="External"/><Relationship Id="rId4" Type="http://schemas.openxmlformats.org/officeDocument/2006/relationships/hyperlink" Target="https://github.com/galaxyproject/training-material/issues/1056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SoftDev4Research/4OSS-lesson/blob/gh-pages/sharing-lesson.md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commonwl.org" TargetMode="External"/><Relationship Id="rId4" Type="http://schemas.openxmlformats.org/officeDocument/2006/relationships/hyperlink" Target="https://ci.commonwl.org/job/galaxy-conformance/test_results_analyzer/" TargetMode="External"/><Relationship Id="rId10" Type="http://schemas.openxmlformats.org/officeDocument/2006/relationships/image" Target="../media/image29.png"/><Relationship Id="rId9" Type="http://schemas.openxmlformats.org/officeDocument/2006/relationships/image" Target="../media/image20.png"/><Relationship Id="rId5" Type="http://schemas.openxmlformats.org/officeDocument/2006/relationships/hyperlink" Target="https://github.com/galaxyproject/galaxy/pull/6850" TargetMode="External"/><Relationship Id="rId6" Type="http://schemas.openxmlformats.org/officeDocument/2006/relationships/hyperlink" Target="https://github.com/common-workflow-language/cwltool/pull/975" TargetMode="External"/><Relationship Id="rId7" Type="http://schemas.openxmlformats.org/officeDocument/2006/relationships/image" Target="../media/image12.png"/><Relationship Id="rId8" Type="http://schemas.openxmlformats.org/officeDocument/2006/relationships/hyperlink" Target="https://ci.commonwl.org/job/galaxy-conformance/test_results_analyzer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hyperlink" Target="https://anaconda.org/rsat" TargetMode="External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ctrTitle"/>
          </p:nvPr>
        </p:nvSpPr>
        <p:spPr>
          <a:xfrm>
            <a:off x="911424" y="3356993"/>
            <a:ext cx="10363200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Biohackathon Updates </a:t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3503712" y="4293097"/>
            <a:ext cx="7755467" cy="899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bh2018paris -  Day 4 – November 15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800"/>
              <a:buFont typeface="Corbel"/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6761891" y="5192680"/>
            <a:ext cx="4512733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Font typeface="Corbe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09-OntologyValidation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19403" y="1272817"/>
            <a:ext cx="10871200" cy="4976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lang="en-US"/>
              <a:t>Task</a:t>
            </a:r>
            <a:endParaRPr/>
          </a:p>
          <a:p>
            <a:pPr indent="-323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lang="en-US"/>
              <a:t>Build a repository of AJV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https://ajv.js.org</a:t>
            </a:r>
            <a:r>
              <a:rPr lang="en-US"/>
              <a:t>)</a:t>
            </a:r>
            <a:r>
              <a:rPr lang="en-US"/>
              <a:t> JSON schema plugins for keyword extensions</a:t>
            </a:r>
            <a:endParaRPr/>
          </a:p>
          <a:p>
            <a:pPr indent="-323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lang="en-US"/>
              <a:t>Implement ontology term validation extensions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rPr lang="en-US"/>
              <a:t>Progress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Validation service with API and UI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Font typeface="Roboto"/>
              <a:buChar char="•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Dockerised and deployed to dockerhub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Next steps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Integration with data clearinghouse validation  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More docs! 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5229725" y="1935175"/>
            <a:ext cx="68844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docker pull ebispot/elixir-jsonschema-validator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025" y="2860250"/>
            <a:ext cx="5408950" cy="38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10-Galaxy Training Material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719400" y="1272825"/>
            <a:ext cx="10871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 </a:t>
            </a:r>
            <a:r>
              <a:rPr lang="en-US" sz="1800"/>
              <a:t>(3 participants, more online, everybody welcome)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New content creation and improvement of existing materials and framework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Instructor Handbook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Internationalization/localisation of materials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bullets to describe achievement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i="1" lang="en-US"/>
              <a:t>Search on TeSS</a:t>
            </a:r>
            <a:r>
              <a:rPr lang="en-US"/>
              <a:t> menu embedded on website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Discussed combining forces with carpentries for shared workshops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14 new pull requests opened (15 merged)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2 bullet of what help you need from whom 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Evaluate automatic translations; add to our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list of words that should not be translated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Native speakers to simplify and improve the English text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Share your training philosophy (on this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github issue</a:t>
            </a:r>
            <a:r>
              <a:rPr lang="en-US"/>
              <a:t>)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1975" y="5753431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0" y="53900"/>
            <a:ext cx="2940425" cy="12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15375" y="2350575"/>
            <a:ext cx="267652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11-Bioschemas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719400" y="1271050"/>
            <a:ext cx="10871100" cy="49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Recap of aims (three tables, 30+ people)</a:t>
            </a:r>
            <a:endParaRPr sz="1800"/>
          </a:p>
          <a:p>
            <a:pPr indent="-2730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</a:pPr>
            <a:r>
              <a:rPr lang="en-US" sz="1800"/>
              <a:t>Marked up resources</a:t>
            </a:r>
            <a:endParaRPr sz="18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Create/Refine profiles: Gene, Protein, Studies, DNA, </a:t>
            </a:r>
            <a:br>
              <a:rPr lang="en-US" sz="1800"/>
            </a:br>
            <a:r>
              <a:rPr lang="en-US" sz="1800"/>
              <a:t>Molecular Entity, Chemical Substance, ...</a:t>
            </a:r>
            <a:endParaRPr sz="1800"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Develop support tools</a:t>
            </a:r>
            <a:endParaRPr sz="1800"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</a:t>
            </a:r>
            <a:r>
              <a:rPr lang="en-US" sz="1800"/>
              <a:t>chievements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Multiple resources marked up</a:t>
            </a:r>
            <a:endParaRPr sz="1800"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Using Dataset, DataCatalog, Gene, MolecularEntity, ...</a:t>
            </a:r>
            <a:endParaRPr sz="1800"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Some live deployments! Many beta deploys.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Refined type hierarchy and properties: </a:t>
            </a:r>
            <a:endParaRPr sz="1800"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Search focus – not ontology modelling!!!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Many new profiles: Phenotypes, Studies, Tools, ...</a:t>
            </a:r>
            <a:endParaRPr sz="18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Next steps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Generate examples of new types/properties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Create types/profiles for the refined hierarchy</a:t>
            </a:r>
            <a:endParaRPr sz="1800"/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75" y="42325"/>
            <a:ext cx="55530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0975" y="133650"/>
            <a:ext cx="4143625" cy="552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13-SPARQL-RareDiseases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584200" y="1272826"/>
            <a:ext cx="10871100" cy="55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 (4 days, 5 participants so far  )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Provide catalogue of  relevant resource in the Rare Diseases field, available through SPARQL 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Setup queries catalog 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Federated queries accross sources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bullets to describe achievement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 sparql description : good to know the technical details (which version of endpoint etc.)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queries around Orphanet Rare Disease ontology and Chembl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setup queries using wikidata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having a logo for our catalog</a:t>
            </a:r>
            <a:endParaRPr/>
          </a:p>
          <a:p>
            <a:pPr indent="-3556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076B4"/>
              </a:buClr>
              <a:buSzPts val="2000"/>
              <a:buFont typeface="Times"/>
              <a:buChar char="•"/>
            </a:pPr>
            <a:r>
              <a:rPr lang="en-US"/>
              <a:t>next steps</a:t>
            </a:r>
            <a:r>
              <a:rPr lang="en-US"/>
              <a:t> </a:t>
            </a:r>
            <a:endParaRPr/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Shex (still need) and / or sources schema (start with disgenet and Ordo)</a:t>
            </a:r>
            <a:endParaRPr sz="2000"/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add ranking system (https://yummydata.org/endpoints)</a:t>
            </a:r>
            <a:endParaRPr sz="2000"/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4625" y="3825875"/>
            <a:ext cx="2493999" cy="20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14-Orphanet-PhenoScrapper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406403" y="940642"/>
            <a:ext cx="10871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Project aims (4 days /</a:t>
            </a:r>
            <a:r>
              <a:rPr lang="en-US"/>
              <a:t> David Salgado - Toyofumi Fujiwara - David Lagorce</a:t>
            </a:r>
            <a:r>
              <a:rPr lang="en-US"/>
              <a:t>)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Speed-up the process of Orphanet disease-HPO annotation and improve curation process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</a:t>
            </a:r>
            <a:r>
              <a:rPr lang="en-US"/>
              <a:t>chievement</a:t>
            </a:r>
            <a:endParaRPr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2000"/>
              <a:buFont typeface="Times"/>
              <a:buChar char="•"/>
            </a:pPr>
            <a:r>
              <a:rPr lang="en-US" sz="2000"/>
              <a:t>Close to achieve development of “PhenoMarker”. </a:t>
            </a:r>
            <a:endParaRPr sz="2000"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2000"/>
              <a:buFont typeface="Times"/>
              <a:buChar char="•"/>
            </a:pPr>
            <a:r>
              <a:rPr lang="en-US" sz="2000"/>
              <a:t>Succeed: </a:t>
            </a:r>
            <a:endParaRPr sz="2000"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Font typeface="Times"/>
              <a:buChar char="•"/>
            </a:pPr>
            <a:r>
              <a:rPr lang="en-US" sz="2000"/>
              <a:t>to grab text informations from with publications PMID/PMC</a:t>
            </a:r>
            <a:r>
              <a:rPr lang="en-US"/>
              <a:t>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 embed in the pipeline PubCaseFinder webserver in order to scrap HPO annotations </a:t>
            </a:r>
            <a:r>
              <a:rPr lang="en-US">
                <a:solidFill>
                  <a:srgbClr val="1155CC"/>
                </a:solidFill>
              </a:rPr>
              <a:t>https://pubcasefinder.dbcls.jp/</a:t>
            </a:r>
            <a:endParaRPr>
              <a:solidFill>
                <a:srgbClr val="1155CC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 graphically highlight HPO terms in the text (from a defined level of the HPO classification)</a:t>
            </a:r>
            <a:endParaRPr/>
          </a:p>
          <a:p>
            <a:pPr indent="-355600" lvl="0" marL="342900" rtl="0" algn="l">
              <a:spcBef>
                <a:spcPts val="1080"/>
              </a:spcBef>
              <a:spcAft>
                <a:spcPts val="0"/>
              </a:spcAft>
              <a:buSzPts val="2000"/>
              <a:buFont typeface="Times"/>
              <a:buChar char="•"/>
            </a:pPr>
            <a:r>
              <a:rPr lang="en-US"/>
              <a:t>in progress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compare with HPO terms already used to annotate a disorder.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adding </a:t>
            </a:r>
            <a:r>
              <a:rPr lang="en-US"/>
              <a:t>interactivity</a:t>
            </a:r>
            <a:r>
              <a:rPr lang="en-US"/>
              <a:t> between HPO terms and document.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searching a way to counting/scoring each terms for one document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15-GA4GH-WES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719403" y="1272817"/>
            <a:ext cx="10871200" cy="4976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Aims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Pluggable workflow engines (1)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Task distribution (1.5)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Authorization &amp; authentication (2)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Production-grade deployment (4.5)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Achievements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Implementing “proxy” TES endpoints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Working on the simple UI client for WES/TES authentication. WES/TES auth flow in place.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Deployed WES in OpenShift.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16-</a:t>
            </a:r>
            <a:r>
              <a:rPr lang="en-US"/>
              <a:t>Alternative episodes for the 4 Open Source Software (4OSS) 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719403" y="1099064"/>
            <a:ext cx="10871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recap aims (current participants No and duration )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 Fotis, Mateusz, Paula, Victoria, Denise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no more GitLab (it’s not possible to connect with release on Zenodo)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adding content as the optional part of the “make your software open” episode</a:t>
            </a:r>
            <a:endParaRPr sz="1800"/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04800" lvl="0" marL="342900" rtl="0" algn="l">
              <a:spcBef>
                <a:spcPts val="108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achievement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Making your software reusable with Docker - now merged into the 4OSS lesson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Sharing and collaborating  with Notebooks - draft version, under review (thanks to Loic for giving us some great ideas and tips!)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Added lesson provenance in the README (i.e. people who use the 4OSS material should add a new entry in the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provided table</a:t>
            </a:r>
            <a:r>
              <a:rPr lang="en-US" sz="1800"/>
              <a:t> as a PR)</a:t>
            </a:r>
            <a:endParaRPr sz="1800"/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04800" lvl="0" marL="342900" rtl="0" algn="l">
              <a:spcBef>
                <a:spcPts val="108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2 bullet of what help you need from whom 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more the merrier / review of the material would be useful</a:t>
            </a:r>
            <a:endParaRPr sz="18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Do you use notebooks for research? how? why?</a:t>
            </a:r>
            <a:endParaRPr sz="1800"/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17-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CWL</a:t>
            </a:r>
            <a:r>
              <a:rPr lang="en-US"/>
              <a:t>-Galaxy</a:t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719400" y="980725"/>
            <a:ext cx="10871100" cy="5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Participants: Michael R. Crusoe, Manabu Ishii, Stian Soiland-Reyes, John Chilton, Nicola Soranzo, Arnaud Meng, Hervé Ménager, Pau Ruiz Safont, Pjotr Prins, François Moreews, Jérôme Raciazek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b="1" lang="en-US" sz="1800"/>
              <a:t>Achievements:</a:t>
            </a:r>
            <a:endParaRPr b="1"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Development:</a:t>
            </a:r>
            <a:endParaRPr sz="1800"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Galaxy-CWL: 79 tests now pass at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ci.commonwl.org</a:t>
            </a:r>
            <a:r>
              <a:rPr lang="en-US" sz="1800"/>
              <a:t> (not just in</a:t>
            </a:r>
            <a:br>
              <a:rPr lang="en-US" sz="1800"/>
            </a:br>
            <a:r>
              <a:rPr lang="en-US" sz="1800"/>
              <a:t>John Chilton’s hands)</a:t>
            </a:r>
            <a:endParaRPr sz="1800"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Galaxy-CWL fork UI can now run CWL workflows with simple*</a:t>
            </a:r>
            <a:br>
              <a:rPr lang="en-US" sz="1800"/>
            </a:br>
            <a:r>
              <a:rPr lang="en-US" sz="1800"/>
              <a:t>inputs</a:t>
            </a:r>
            <a:endParaRPr sz="1800"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CWL-born PR to galaxyproject/galaxy</a:t>
            </a:r>
            <a:r>
              <a:rPr lang="en-US" sz="1800"/>
              <a:t> (Nicola) </a:t>
            </a:r>
            <a:endParaRPr sz="1800"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Minor corrections to the CWL Metagenomics workflows</a:t>
            </a:r>
            <a:endParaRPr sz="1800"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CWLProv code in the CWL reference runner was refactored to be more</a:t>
            </a:r>
            <a:br>
              <a:rPr lang="en-US" sz="1800"/>
            </a:br>
            <a:r>
              <a:rPr lang="en-US" sz="1800"/>
              <a:t>usable by Toil and others: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https://github.com/common-workflow-language/cwltool/pull/975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Discussed a </a:t>
            </a:r>
            <a:r>
              <a:rPr lang="en-US" sz="1800"/>
              <a:t>strategy</a:t>
            </a:r>
            <a:r>
              <a:rPr lang="en-US" sz="1800"/>
              <a:t> for preservation of Docker container images; also serving them from IPFS 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Revised the CWLProv paper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9267" y="1714500"/>
            <a:ext cx="3614325" cy="24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0849" y="5628499"/>
            <a:ext cx="2685100" cy="154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18-PSICQUIC_2.0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719403" y="1272817"/>
            <a:ext cx="10871200" cy="4976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4 bullet points recap aims (Noemi del Toro, John Zobolas, Elisabet Barrera 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myPsicquic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PSICQUIC Cluster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PSICQUIC Extensions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PSICQUIC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bullets to describe achievement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and reading miTab 2.8. Testing in progress 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Writing queries with jquery builder and integration</a:t>
            </a:r>
            <a:endParaRPr/>
          </a:p>
          <a:p>
            <a:pPr indent="0" lvl="0" marL="45720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rPr lang="en-US" sz="2000"/>
              <a:t>of the component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</a:pPr>
            <a:r>
              <a:rPr lang="en-US"/>
              <a:t>1</a:t>
            </a:r>
            <a:r>
              <a:rPr lang="en-US"/>
              <a:t> bullet of what help you need from whom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?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600" y="1921801"/>
            <a:ext cx="5161397" cy="336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19-MetagenomicsMetadata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719403" y="1144589"/>
            <a:ext cx="10871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bullets points recap aims (just me)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Create a universal model to infer amplified 16S regions in amplicon data using HMM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Integrated script into production pipeline / create CWL tool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Expand to 18S data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bullets to describe achievement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16S + 18S models work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Integrated into pipeline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CWL tool description is underway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Integrated into our API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01-OmicsPath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660400" y="940600"/>
            <a:ext cx="11195400" cy="5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 (current participants No  1 and duration 4 days)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Data import from reactome database and convert to omicsdi format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Pathway Analyzer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Similar Pathways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bullets to describe achievement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got data from reactome pathways and CRUD  operations performed in mongodb.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Pathways corresponding to molecules of datasets are retrieved.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Pathways converted  to omicsdi  format for  each dataset.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 bullet of what help you need from whom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Java, Scala, frontend , recommendation engine knowledge developers are most welcome.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next  steps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/>
              <a:t>	implement  similarity using pathways for datasets</a:t>
            </a:r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20-Shiny-RStudio-Galaxy</a:t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719400" y="1106501"/>
            <a:ext cx="10871100" cy="55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HIDDEN Slide: Our hack was only for 2 days.</a:t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21-FAIR-TrainingMaterials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1027400" y="940650"/>
            <a:ext cx="100182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Aims and achievements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Discussion: What is a training material, what does FAIR mean for training materials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“training material” definition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Comprehensive</a:t>
            </a:r>
            <a:r>
              <a:rPr lang="en-US"/>
              <a:t> list of metadata for training materials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Assessed some training with FAIRNESS matrix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[Working on] Bioschemas specification creation for Course and CourseInstance</a:t>
            </a:r>
            <a:endParaRPr/>
          </a:p>
          <a:p>
            <a:pPr indent="-3810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orbel"/>
              <a:buChar char="•"/>
            </a:pPr>
            <a:r>
              <a:t/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what do you need .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People interested in helping us complete the new </a:t>
            </a:r>
            <a:r>
              <a:rPr b="1" lang="en-US"/>
              <a:t>Bioschemas Training</a:t>
            </a:r>
            <a:r>
              <a:rPr lang="en-US"/>
              <a:t> </a:t>
            </a:r>
            <a:r>
              <a:rPr b="1" lang="en-US"/>
              <a:t>specifications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2025" y="4630150"/>
            <a:ext cx="1390950" cy="20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00" y="5724722"/>
            <a:ext cx="1390950" cy="98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3251" y="1707137"/>
            <a:ext cx="399049" cy="4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5276" y="2142562"/>
            <a:ext cx="399049" cy="4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5276" y="2640300"/>
            <a:ext cx="399049" cy="4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22-FAIRDOM-SEEK-ResearchAssets</a:t>
            </a:r>
            <a:endParaRPr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622300" y="1081089"/>
            <a:ext cx="10871200" cy="4976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3 bullet points recap aims (current participants No and duration )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Exchanging assets between SEEKs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Galaxy integration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Incorporating Bioschemas</a:t>
            </a:r>
            <a:endParaRPr sz="1800"/>
          </a:p>
          <a:p>
            <a:pPr indent="-304800" lvl="0" marL="342900" rtl="0" algn="l">
              <a:spcBef>
                <a:spcPts val="108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3 bullets to describe achievement</a:t>
            </a:r>
            <a:endParaRPr sz="1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Solved Galaxy authentication issue, short term and longer term. Thanks for help from Bjorn &amp; Frederik!</a:t>
            </a:r>
            <a:endParaRPr sz="18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Have a clearer idea of how to implement bioschema, and started putting together a solution that will allow rapidly adding markup.</a:t>
            </a:r>
            <a:endParaRPr sz="18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</a:pPr>
            <a:r>
              <a:rPr lang="en-US" sz="1800"/>
              <a:t>Post hackathon steps 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Tidying up and adding test cases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Continue describing bioschema markup for all appropriate types &amp; properties.</a:t>
            </a:r>
            <a:endParaRPr sz="1800"/>
          </a:p>
        </p:txBody>
      </p:sp>
      <p:pic>
        <p:nvPicPr>
          <p:cNvPr id="232" name="Google Shape;23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23-RDF-ModelsAndTools</a:t>
            </a:r>
            <a:endParaRPr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571500" y="1272817"/>
            <a:ext cx="10871200" cy="4976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</a:t>
            </a:r>
            <a:r>
              <a:rPr lang="en-US"/>
              <a:t> (</a:t>
            </a:r>
            <a:r>
              <a:rPr lang="en-US"/>
              <a:t>current participants No and duration</a:t>
            </a:r>
            <a:r>
              <a:rPr lang="en-US"/>
              <a:t>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7 participants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Developing applications using available RDF datasets and SemWeb tools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</a:t>
            </a:r>
            <a:r>
              <a:rPr lang="en-US"/>
              <a:t>nternational collaborations with the other topics, aim to </a:t>
            </a:r>
            <a:r>
              <a:rPr lang="en-US">
                <a:solidFill>
                  <a:srgbClr val="000000"/>
                </a:solidFill>
              </a:rPr>
              <a:t>continue in the NBDC/DBCLS BioHackathon in Matsue on December</a:t>
            </a:r>
            <a:endParaRPr>
              <a:solidFill>
                <a:srgbClr val="000000"/>
              </a:solidFill>
            </a:endParaRPr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3 bullets to describe achievement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Created a docker image of the web API for SPARQL Builder.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lang="en-US"/>
              <a:t>U</a:t>
            </a:r>
            <a:r>
              <a:rPr lang="en-US"/>
              <a:t>pdated SPARQL libraries as building blocks for developing applications</a:t>
            </a:r>
            <a:endParaRPr/>
          </a:p>
          <a:p>
            <a:pPr indent="-2730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Set up an inference engine on the basis of SPIN rules using Virtuoso 8</a:t>
            </a:r>
            <a:endParaRPr/>
          </a:p>
          <a:p>
            <a:pPr indent="-3556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lang="en-US"/>
              <a:t>2 bullet of what help you need from whom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Feedback using these tools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Suggestion on applications combining these tools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24-ToolsMetadata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124950" y="940600"/>
            <a:ext cx="10871100" cy="5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Project aims (4 participants 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To markup pages of biological databases and tools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To make rich snippets of </a:t>
            </a:r>
            <a:r>
              <a:rPr lang="en-US"/>
              <a:t>biological databases and tools in search results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Achievement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Discussed about good schema</a:t>
            </a:r>
            <a:br>
              <a:rPr lang="en-US"/>
            </a:br>
            <a:r>
              <a:rPr lang="en-US"/>
              <a:t>data on search result with </a:t>
            </a:r>
            <a:br>
              <a:rPr lang="en-US"/>
            </a:br>
            <a:r>
              <a:rPr lang="en-US"/>
              <a:t>03-BioTools-EDAM.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Mockup of search result =====&gt;</a:t>
            </a:r>
            <a:endParaRPr/>
          </a:p>
          <a:p>
            <a:pPr indent="-3556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"/>
              <a:buChar char="•"/>
            </a:pPr>
            <a:r>
              <a:rPr lang="en-US">
                <a:solidFill>
                  <a:srgbClr val="FF0000"/>
                </a:solidFill>
              </a:rPr>
              <a:t>We need your comments.</a:t>
            </a:r>
            <a:r>
              <a:rPr lang="en-US"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"/>
              <a:buChar char="•"/>
            </a:pPr>
            <a:r>
              <a:rPr lang="en-US">
                <a:solidFill>
                  <a:srgbClr val="000000"/>
                </a:solidFill>
              </a:rPr>
              <a:t>Tomorrow, we will construct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 the markup form for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optimizing biological research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information retrieval.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463" y="2378875"/>
            <a:ext cx="7686675" cy="434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33"/>
          <p:cNvSpPr/>
          <p:nvPr/>
        </p:nvSpPr>
        <p:spPr>
          <a:xfrm>
            <a:off x="5322875" y="3194300"/>
            <a:ext cx="1835400" cy="648000"/>
          </a:xfrm>
          <a:prstGeom prst="wedgeRectCallout">
            <a:avLst>
              <a:gd fmla="val -64546" name="adj1"/>
              <a:gd fmla="val 3643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</a:t>
            </a:r>
            <a:r>
              <a:rPr i="1" lang="en-US"/>
              <a:t>bio.tools</a:t>
            </a:r>
            <a:r>
              <a:rPr lang="en-US"/>
              <a:t> API</a:t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8257500" y="3088051"/>
            <a:ext cx="2021100" cy="681900"/>
          </a:xfrm>
          <a:prstGeom prst="wedgeRectCallout">
            <a:avLst>
              <a:gd fmla="val -48244" name="adj1"/>
              <a:gd fmla="val 7953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keywords: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bioschema.org</a:t>
            </a:r>
            <a:endParaRPr i="1"/>
          </a:p>
        </p:txBody>
      </p:sp>
      <p:sp>
        <p:nvSpPr>
          <p:cNvPr id="250" name="Google Shape;250;p33"/>
          <p:cNvSpPr/>
          <p:nvPr/>
        </p:nvSpPr>
        <p:spPr>
          <a:xfrm>
            <a:off x="9379600" y="1620775"/>
            <a:ext cx="2211000" cy="681900"/>
          </a:xfrm>
          <a:prstGeom prst="wedgeRectCallout">
            <a:avLst>
              <a:gd fmla="val -10847" name="adj1"/>
              <a:gd fmla="val 8670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Elements: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inspired from</a:t>
            </a:r>
            <a:r>
              <a:rPr lang="en-US"/>
              <a:t> </a:t>
            </a:r>
            <a:r>
              <a:rPr i="1" lang="en-US"/>
              <a:t>bio.tools</a:t>
            </a:r>
            <a:endParaRPr i="1"/>
          </a:p>
        </p:txBody>
      </p:sp>
      <p:sp>
        <p:nvSpPr>
          <p:cNvPr id="251" name="Google Shape;251;p33"/>
          <p:cNvSpPr/>
          <p:nvPr/>
        </p:nvSpPr>
        <p:spPr>
          <a:xfrm>
            <a:off x="1168025" y="4689250"/>
            <a:ext cx="2753100" cy="550200"/>
          </a:xfrm>
          <a:prstGeom prst="wedgeRectCallout">
            <a:avLst>
              <a:gd fmla="val 88794" name="adj1"/>
              <a:gd fmla="val -8040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thumbnail images</a:t>
            </a:r>
            <a:r>
              <a:rPr lang="en-U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will capture everyday.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25-ProtVista-Bioschemas</a:t>
            </a:r>
            <a:endParaRPr/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186001" y="1144600"/>
            <a:ext cx="62208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 (current participants No and duration 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👍🏽</a:t>
            </a:r>
            <a:r>
              <a:rPr lang="en-US"/>
              <a:t>To define a way to represent protein domains with bioschemas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👎🏽</a:t>
            </a:r>
            <a:r>
              <a:rPr lang="en-US"/>
              <a:t>To take this info from a website, and represented with Nightingale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bullets to describe achievement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🥳 </a:t>
            </a:r>
            <a:r>
              <a:rPr lang="en-US"/>
              <a:t>Interactive demo area for Nightingale</a:t>
            </a:r>
            <a:endParaRPr/>
          </a:p>
          <a:p>
            <a:pPr indent="-2730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🤝</a:t>
            </a:r>
            <a:r>
              <a:rPr lang="en-US"/>
              <a:t>Agreements with BioSchemas people about sequence loca</a:t>
            </a:r>
            <a:r>
              <a:rPr lang="en-US"/>
              <a:t>tion.</a:t>
            </a:r>
            <a:r>
              <a:rPr lang="en-US"/>
              <a:t> </a:t>
            </a:r>
            <a:endParaRPr/>
          </a:p>
          <a:p>
            <a:pPr indent="-2730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🤓</a:t>
            </a:r>
            <a:r>
              <a:rPr lang="en-US"/>
              <a:t>Playing with React Hooks and Suspense</a:t>
            </a:r>
            <a:endParaRPr/>
          </a:p>
          <a:p>
            <a:pPr indent="-3556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lang="en-US"/>
              <a:t>2 bullet of what help you need from whom 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Any other protein services interested in providing this sort of info</a:t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575" y="2138301"/>
            <a:ext cx="5749427" cy="31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26-Blockchain-TrackingBioSamples</a:t>
            </a:r>
            <a:endParaRPr/>
          </a:p>
        </p:txBody>
      </p:sp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533400" y="1272817"/>
            <a:ext cx="10871200" cy="4976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 (current participants No and duration 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3 </a:t>
            </a:r>
            <a:r>
              <a:rPr lang="en-US"/>
              <a:t>participants</a:t>
            </a:r>
            <a:r>
              <a:rPr lang="en-US"/>
              <a:t>, 4 days.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 blockchain technology to support provenance and sample supply chain management.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BioSamples as surrogate for other biomedical samples</a:t>
            </a:r>
            <a:endParaRPr/>
          </a:p>
          <a:p>
            <a:pPr indent="-3556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lang="en-US"/>
              <a:t>3 bullets to describe achievement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lang="en-US"/>
              <a:t>Code the transaction logic in JS to apply different curation layers in an existing sample.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lang="en-US"/>
              <a:t>Document a curation example. </a:t>
            </a:r>
            <a:endParaRPr/>
          </a:p>
          <a:p>
            <a:pPr indent="-3556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lang="en-US"/>
              <a:t>2 bullet of what help you need from whom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Validate curation transaction with BioSample team</a:t>
            </a:r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27-TeSS-ConceptMaps</a:t>
            </a:r>
            <a:endParaRPr/>
          </a:p>
        </p:txBody>
      </p:sp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411550" y="1072075"/>
            <a:ext cx="116832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Import </a:t>
            </a:r>
            <a:r>
              <a:rPr b="1" lang="en-US"/>
              <a:t>Workflows </a:t>
            </a:r>
            <a:r>
              <a:rPr lang="en-US"/>
              <a:t>into</a:t>
            </a:r>
            <a:r>
              <a:rPr b="1" lang="en-US"/>
              <a:t> Concept Maps</a:t>
            </a:r>
            <a:r>
              <a:rPr lang="en-US"/>
              <a:t> to make linked, interactive Training Resources!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Concept Maps teach people what the </a:t>
            </a:r>
            <a:r>
              <a:rPr b="1" lang="en-US"/>
              <a:t>core concepts</a:t>
            </a:r>
            <a:r>
              <a:rPr lang="en-US"/>
              <a:t> of </a:t>
            </a:r>
            <a:r>
              <a:rPr b="1" lang="en-US"/>
              <a:t>typical data analysis pipelines</a:t>
            </a:r>
            <a:r>
              <a:rPr lang="en-US"/>
              <a:t> are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They are annotated with EDAM Operations/Data/Formats and offer helpful links to </a:t>
            </a:r>
            <a:r>
              <a:rPr b="1" lang="en-US"/>
              <a:t>bio.tools</a:t>
            </a:r>
            <a:r>
              <a:rPr lang="en-US"/>
              <a:t> and </a:t>
            </a:r>
            <a:r>
              <a:rPr b="1" lang="en-US"/>
              <a:t>FAIRSharing</a:t>
            </a:r>
            <a:endParaRPr b="1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task is to create skeleton Concept Maps by importing Workflows</a:t>
            </a:r>
            <a:endParaRPr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Progress</a:t>
            </a:r>
            <a:endParaRPr>
              <a:solidFill>
                <a:schemeClr val="accent5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✓</a:t>
            </a:r>
            <a:r>
              <a:rPr lang="en-US" sz="1100">
                <a:solidFill>
                  <a:schemeClr val="accent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accent5"/>
                </a:solidFill>
              </a:rPr>
              <a:t>Command-line tool to make the tool more usable</a:t>
            </a:r>
            <a:endParaRPr>
              <a:solidFill>
                <a:schemeClr val="accent5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✓</a:t>
            </a:r>
            <a:r>
              <a:rPr lang="en-US">
                <a:solidFill>
                  <a:schemeClr val="accent5"/>
                </a:solidFill>
              </a:rPr>
              <a:t>Now supports CWL </a:t>
            </a:r>
            <a:r>
              <a:rPr lang="en-US" u="sng">
                <a:solidFill>
                  <a:schemeClr val="accent5"/>
                </a:solidFill>
              </a:rPr>
              <a:t>AND</a:t>
            </a:r>
            <a:r>
              <a:rPr lang="en-US">
                <a:solidFill>
                  <a:schemeClr val="accent5"/>
                </a:solidFill>
              </a:rPr>
              <a:t> Galaxy Workflows!</a:t>
            </a:r>
            <a:endParaRPr>
              <a:solidFill>
                <a:schemeClr val="accent5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✓ </a:t>
            </a:r>
            <a:r>
              <a:rPr lang="en-US">
                <a:solidFill>
                  <a:schemeClr val="accent5"/>
                </a:solidFill>
              </a:rPr>
              <a:t>Discussed (Ivans) EDAM Select component from Concept Maps</a:t>
            </a:r>
            <a:endParaRPr>
              <a:solidFill>
                <a:schemeClr val="accent5"/>
              </a:solidFill>
            </a:endParaRPr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Plan to include in biojs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Ideas to improve usability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Integrate with bio.tools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•"/>
            </a:pPr>
            <a:r>
              <a:rPr lang="en-US">
                <a:solidFill>
                  <a:srgbClr val="FF9900"/>
                </a:solidFill>
              </a:rPr>
              <a:t>? Still working on making content. Working with content from Veit and Berenice </a:t>
            </a:r>
            <a:endParaRPr>
              <a:solidFill>
                <a:srgbClr val="FF9900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800"/>
              <a:buChar char="•"/>
            </a:pPr>
            <a:r>
              <a:rPr lang="en-US"/>
              <a:t>Help Needed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Workflow/Training experts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800" y="3092075"/>
            <a:ext cx="4443274" cy="192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28-Biotea-Bioschemas-Publications (not started yet)  </a:t>
            </a:r>
            <a:r>
              <a:rPr lang="en-US">
                <a:solidFill>
                  <a:srgbClr val="FF0000"/>
                </a:solidFill>
              </a:rPr>
              <a:t>XXXXX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533400" y="2234425"/>
            <a:ext cx="10871100" cy="3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Aims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Map Biotea model for metadata and references to Bioschemas profiles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Journal, PublicationIssue, PublicationVolume, ScholarlyArticle</a:t>
            </a:r>
            <a:endParaRPr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2000"/>
              <a:buFont typeface="Times"/>
              <a:buChar char="•"/>
            </a:pPr>
            <a:r>
              <a:rPr lang="en-US"/>
              <a:t>3 bullets to describe achievement</a:t>
            </a:r>
            <a:endParaRPr/>
          </a:p>
          <a:p>
            <a:pPr indent="-304800" lvl="0" marL="342900" rtl="0" algn="l">
              <a:spcBef>
                <a:spcPts val="108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t/>
            </a:r>
            <a:endParaRPr/>
          </a:p>
          <a:p>
            <a:pPr indent="-3556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"/>
              <a:buChar char="•"/>
            </a:pPr>
            <a:r>
              <a:rPr lang="en-US"/>
              <a:t>What is still missing?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t/>
            </a: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250" y="1083700"/>
            <a:ext cx="2423711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4525" y="1236100"/>
            <a:ext cx="100012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/>
        </p:nvSpPr>
        <p:spPr>
          <a:xfrm>
            <a:off x="4297000" y="1158475"/>
            <a:ext cx="11001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→ </a:t>
            </a:r>
            <a:endParaRPr sz="4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29-ProteinTargets-KnowledgeNetworks</a:t>
            </a:r>
            <a:endParaRPr/>
          </a:p>
        </p:txBody>
      </p:sp>
      <p:sp>
        <p:nvSpPr>
          <p:cNvPr id="290" name="Google Shape;290;p38"/>
          <p:cNvSpPr txBox="1"/>
          <p:nvPr>
            <p:ph idx="1" type="body"/>
          </p:nvPr>
        </p:nvSpPr>
        <p:spPr>
          <a:xfrm>
            <a:off x="719400" y="843826"/>
            <a:ext cx="10871100" cy="52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Main aims (current participants 2, duration 4 days )</a:t>
            </a:r>
            <a:endParaRPr/>
          </a:p>
          <a:p>
            <a:pPr indent="-2984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linked/integrated data defining drug, protein target, pathway and phenotype relationships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Providing a better understanding of these data by enabling the interrogation of data via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SQL: all sort of queries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Graph: motif discovery, subgraphs, graph algorithms (connected components, Label propagation, shortest path, etc)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84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000"/>
              <a:buFont typeface="Times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Improve drug pathway effect prediction tools 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Day 2 achievements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Consumed data resources using Zeppelin/Spark (DrugBank main resource to do)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Experimental GraphFrame created (but not complete)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Would anyone like to</a:t>
            </a:r>
            <a:r>
              <a:rPr lang="en-US"/>
              <a:t> help with </a:t>
            </a:r>
            <a:endParaRPr/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Consuming data using Zeppelin/Spark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Merging data for graph dataframe</a:t>
            </a:r>
            <a:r>
              <a:rPr lang="en-US"/>
              <a:t>.</a:t>
            </a:r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02-CompactIdentifiers</a:t>
            </a:r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622300" y="1272826"/>
            <a:ext cx="10871100" cy="5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 (current participants No and duration 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Run your own Identifiers.org Metaresolver  </a:t>
            </a:r>
            <a:r>
              <a:rPr lang="en-US" sz="3000">
                <a:solidFill>
                  <a:srgbClr val="6AA84F"/>
                </a:solidFill>
              </a:rPr>
              <a:t>✔︎</a:t>
            </a:r>
            <a:endParaRPr sz="3000">
              <a:solidFill>
                <a:srgbClr val="6AA84F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Access Identifiers.org new Cloud API via cloud-libapi </a:t>
            </a:r>
            <a:r>
              <a:rPr lang="en-US" sz="3000">
                <a:solidFill>
                  <a:srgbClr val="6AA84F"/>
                </a:solidFill>
              </a:rPr>
              <a:t>✔︎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Contribute to the development of IdentifiersJS library </a:t>
            </a:r>
            <a:r>
              <a:rPr lang="en-US" sz="2400">
                <a:solidFill>
                  <a:srgbClr val="A61C00"/>
                </a:solidFill>
              </a:rPr>
              <a:t>?</a:t>
            </a:r>
            <a:endParaRPr sz="2400">
              <a:solidFill>
                <a:srgbClr val="A61C00"/>
              </a:solidFill>
            </a:endParaRPr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bullets to describe achievement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Prototype Machine Learning based method improving our reliability scoring service accuracy by </a:t>
            </a:r>
            <a:r>
              <a:rPr lang="en-US" sz="2400"/>
              <a:t>30%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2 bullet of what help you need from whom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Any Machine Learning with NLP skills in the audience? (DeepLearning4J or TensorFlow)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Any Javascript Ninja?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03-BioTools-EDAM</a:t>
            </a:r>
            <a:endParaRPr/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668675" y="1024150"/>
            <a:ext cx="10700100" cy="56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recap aims 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explore more sustainable / accessible way to manage tool information &amp; curate </a:t>
            </a:r>
            <a:r>
              <a:rPr i="1" lang="en-US" sz="1600"/>
              <a:t>bio.tools</a:t>
            </a:r>
            <a:endParaRPr i="1" sz="16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verify the data formats supported by tools (in </a:t>
            </a:r>
            <a:r>
              <a:rPr i="1" lang="en-US" sz="1600"/>
              <a:t>bio.tools</a:t>
            </a:r>
            <a:r>
              <a:rPr lang="en-US" sz="1600"/>
              <a:t>) and formalise the relationships (in EDAM) between types of data and data formats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DRAFT-03 of the Bioschemas Tool profile, together with 24-ToolsMetadata and 11-Bioschemas</a:t>
            </a:r>
            <a:endParaRPr sz="1600"/>
          </a:p>
          <a:p>
            <a:pPr indent="-203200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improving interoperability with the general </a:t>
            </a:r>
            <a:r>
              <a:rPr i="1" lang="en-US" sz="1400"/>
              <a:t>schema.org</a:t>
            </a:r>
            <a:endParaRPr i="1" sz="1400"/>
          </a:p>
          <a:p>
            <a:pPr indent="-203200" lvl="2" marL="1143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better alignment with schema (biotoolsSchema) and Tool Info Standard used by </a:t>
            </a:r>
            <a:r>
              <a:rPr i="1" lang="en-US" sz="1400"/>
              <a:t>bio.tools</a:t>
            </a:r>
            <a:r>
              <a:rPr lang="en-US" sz="1400"/>
              <a:t>, and with </a:t>
            </a:r>
            <a:r>
              <a:rPr i="1" lang="en-US" sz="1400"/>
              <a:t>biii.eu</a:t>
            </a:r>
            <a:endParaRPr i="1" sz="1400"/>
          </a:p>
          <a:p>
            <a:pPr indent="-304800" lvl="0" marL="342900" rtl="0" algn="l">
              <a:spcBef>
                <a:spcPts val="108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achievement</a:t>
            </a:r>
            <a:endParaRPr sz="18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outlined a new architecture (</a:t>
            </a:r>
            <a:r>
              <a:rPr lang="en-US" sz="1600"/>
              <a:t>based on GitHub) </a:t>
            </a:r>
            <a:r>
              <a:rPr lang="en-US" sz="1600"/>
              <a:t>for curating tool information, that will make </a:t>
            </a:r>
            <a:r>
              <a:rPr i="1" lang="en-US" sz="1600"/>
              <a:t>bio.tools</a:t>
            </a:r>
            <a:r>
              <a:rPr lang="en-US" sz="1600"/>
              <a:t> content management easier, and enable other projects &amp; individual developers to more easily contribute to &amp; use the data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developed a utility to extract and compare all the existing associations between types of data and formats from </a:t>
            </a:r>
            <a:r>
              <a:rPr i="1" lang="en-US" sz="1600"/>
              <a:t>bio.tools</a:t>
            </a:r>
            <a:r>
              <a:rPr lang="en-US" sz="1600"/>
              <a:t> and EDAM (992 unique data&lt;-&gt;format associations in </a:t>
            </a:r>
            <a:r>
              <a:rPr i="1" lang="en-US" sz="1600"/>
              <a:t>bio.tools</a:t>
            </a:r>
            <a:r>
              <a:rPr lang="en-US" sz="1600"/>
              <a:t>, 95 </a:t>
            </a:r>
            <a:r>
              <a:rPr i="1" lang="en-US" sz="1600"/>
              <a:t>is_format_of</a:t>
            </a:r>
            <a:r>
              <a:rPr lang="en-US" sz="1600"/>
              <a:t> relations in EDAM)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revision (ongoing) of Bioschemas Tool profile</a:t>
            </a:r>
            <a:r>
              <a:rPr lang="en-US" sz="1600"/>
              <a:t>, together with 24-ToolsMetadata and 11-Bioschemas</a:t>
            </a:r>
            <a:endParaRPr sz="1600"/>
          </a:p>
          <a:p>
            <a:pPr indent="-3175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 sz="1800"/>
              <a:t>next steps</a:t>
            </a:r>
            <a:endParaRPr sz="18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discuss &amp; plan the tool information architecture more</a:t>
            </a:r>
            <a:endParaRPr sz="1600"/>
          </a:p>
          <a:p>
            <a:pPr indent="-2603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apply the data&lt;-&gt;format associations </a:t>
            </a:r>
            <a:r>
              <a:rPr lang="en-US" sz="1600"/>
              <a:t>to curate &amp; enhance </a:t>
            </a:r>
            <a:r>
              <a:rPr i="1" lang="en-US" sz="1600"/>
              <a:t>bio.tools</a:t>
            </a:r>
            <a:r>
              <a:rPr lang="en-US" sz="1600"/>
              <a:t> and EDAM, repeat with operation &amp; topic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626" y="92928"/>
            <a:ext cx="3848150" cy="46193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04-BioJS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19403" y="1272817"/>
            <a:ext cx="10871200" cy="4976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Goals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Add example visualisations back on registry website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Revive education/tutorial site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Work towards Galaxy integration/component interoperability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What we’ve done so far (2 full time, a few part-time contributors)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Started working BioJS quality checker module - has a simple check for docs already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Working on Galaxy integration prototype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Still working on reviving visualisations in the registry</a:t>
            </a:r>
            <a:endParaRPr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What we need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More manpower/time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10566275" y="2131850"/>
            <a:ext cx="1782049" cy="34289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type="title"/>
          </p:nvPr>
        </p:nvSpPr>
        <p:spPr>
          <a:xfrm>
            <a:off x="719403" y="332656"/>
            <a:ext cx="1087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05-CSPARQL-bioRxiv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542900" y="822225"/>
            <a:ext cx="10871100" cy="5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Project aims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Your survival toolkit in the modern avalanche of publications.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Process streaming data from twitter feed to provide real-time publication notifications to users with a sparql </a:t>
            </a:r>
            <a:r>
              <a:rPr lang="en-US" sz="1800"/>
              <a:t>compatible web</a:t>
            </a:r>
            <a:r>
              <a:rPr lang="en-US" sz="1800"/>
              <a:t> interface.</a:t>
            </a:r>
            <a:endParaRPr sz="1800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Extract semantic features (e.g. topics) and combine them  with ontologies such as EDAM, Biotea. </a:t>
            </a:r>
            <a:endParaRPr sz="1800"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Achievements 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Web interface is updated with advanced search for filtering multiple properties.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Twitter streaming processing is completely integrated to rest of pipeline.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Initial results from statistical topic modelling. Need more processing  and/or better representation of data to improve results.</a:t>
            </a:r>
            <a:endParaRPr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Biorxiv html parser is implemented.</a:t>
            </a:r>
            <a:endParaRPr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What help you need from whom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Ideas on improving topic modelling are always welcomed!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5538" y="648000"/>
            <a:ext cx="11343600" cy="60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342900" rtl="0" algn="l">
              <a:spcBef>
                <a:spcPts val="30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Initial goals</a:t>
            </a:r>
            <a:endParaRPr sz="1800"/>
          </a:p>
          <a:p>
            <a:pPr indent="-273050" lvl="1" marL="742950" rtl="0" algn="l">
              <a:spcBef>
                <a:spcPts val="300"/>
              </a:spcBef>
              <a:spcAft>
                <a:spcPts val="0"/>
              </a:spcAft>
              <a:buClr>
                <a:srgbClr val="38761D"/>
              </a:buClr>
              <a:buSzPts val="1800"/>
              <a:buChar char="•"/>
            </a:pPr>
            <a:r>
              <a:rPr lang="en-US" sz="1800">
                <a:solidFill>
                  <a:srgbClr val="38761D"/>
                </a:solidFill>
                <a:highlight>
                  <a:srgbClr val="D9D9D9"/>
                </a:highlight>
              </a:rPr>
              <a:t>conda install -c bioconda rsat-core</a:t>
            </a:r>
            <a:endParaRPr sz="1800">
              <a:solidFill>
                <a:srgbClr val="38761D"/>
              </a:solidFill>
              <a:highlight>
                <a:srgbClr val="D9D9D9"/>
              </a:highlight>
            </a:endParaRPr>
          </a:p>
          <a:p>
            <a:pPr indent="-273050" lvl="1" marL="742950" rtl="0" algn="l">
              <a:spcBef>
                <a:spcPts val="300"/>
              </a:spcBef>
              <a:spcAft>
                <a:spcPts val="0"/>
              </a:spcAft>
              <a:buClr>
                <a:srgbClr val="FF9900"/>
              </a:buClr>
              <a:buSzPts val="1800"/>
              <a:buChar char="•"/>
            </a:pPr>
            <a:r>
              <a:rPr lang="en-US" sz="1800">
                <a:solidFill>
                  <a:srgbClr val="FF9900"/>
                </a:solidFill>
                <a:highlight>
                  <a:srgbClr val="D9D9D9"/>
                </a:highlight>
              </a:rPr>
              <a:t>conda install -c bioconda rsat-data</a:t>
            </a:r>
            <a:endParaRPr sz="1800">
              <a:solidFill>
                <a:srgbClr val="FF9900"/>
              </a:solidFill>
              <a:highlight>
                <a:srgbClr val="D9D9D9"/>
              </a:highlight>
            </a:endParaRPr>
          </a:p>
          <a:p>
            <a:pPr indent="-247650" lvl="1" marL="742950" rtl="0" algn="l"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  <a:highlight>
                  <a:srgbClr val="D9D9D9"/>
                </a:highlight>
              </a:rPr>
              <a:t>conda install -c bioconda rsat-web</a:t>
            </a:r>
            <a:endParaRPr sz="1800">
              <a:solidFill>
                <a:srgbClr val="FF0000"/>
              </a:solidFill>
              <a:highlight>
                <a:srgbClr val="D9D9D9"/>
              </a:highlight>
            </a:endParaRPr>
          </a:p>
          <a:p>
            <a:pPr indent="-304800" lvl="0" marL="342900" rtl="0" algn="l">
              <a:spcBef>
                <a:spcPts val="30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Current status: </a:t>
            </a:r>
            <a:endParaRPr sz="1800"/>
          </a:p>
          <a:p>
            <a:pPr indent="-247650" lvl="1" marL="742950" rtl="0" algn="l">
              <a:spcBef>
                <a:spcPts val="30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>
                <a:solidFill>
                  <a:srgbClr val="38761D"/>
                </a:solidFill>
                <a:highlight>
                  <a:srgbClr val="D9D9D9"/>
                </a:highlight>
              </a:rPr>
              <a:t>conda install -c bioconda -c conda-forge -c rsat rsat-core</a:t>
            </a:r>
            <a:endParaRPr sz="1800"/>
          </a:p>
          <a:p>
            <a:pPr indent="-304800" lvl="0" marL="342900" rtl="0" algn="l">
              <a:spcBef>
                <a:spcPts val="300"/>
              </a:spcBef>
              <a:spcAft>
                <a:spcPts val="0"/>
              </a:spcAft>
              <a:buSzPts val="1800"/>
              <a:buFont typeface="Corbel"/>
              <a:buChar char="•"/>
            </a:pPr>
            <a:r>
              <a:rPr lang="en-US" sz="1800"/>
              <a:t>New dependencies packaged</a:t>
            </a:r>
            <a:endParaRPr sz="1800"/>
          </a:p>
          <a:p>
            <a:pPr indent="-247650" lvl="1" marL="7429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•"/>
            </a:pPr>
            <a:r>
              <a:rPr lang="en-US" sz="1800">
                <a:solidFill>
                  <a:srgbClr val="0B5394"/>
                </a:solidFill>
                <a:highlight>
                  <a:srgbClr val="EFEFEF"/>
                </a:highlight>
              </a:rPr>
              <a:t>vmatch</a:t>
            </a:r>
            <a:r>
              <a:rPr lang="en-US" sz="1800"/>
              <a:t> + </a:t>
            </a:r>
            <a:r>
              <a:rPr lang="en-US" sz="1800">
                <a:solidFill>
                  <a:srgbClr val="0B5394"/>
                </a:solidFill>
                <a:highlight>
                  <a:srgbClr val="EFEFEF"/>
                </a:highlight>
              </a:rPr>
              <a:t>mkvtree: </a:t>
            </a:r>
            <a:endParaRPr sz="1800">
              <a:solidFill>
                <a:srgbClr val="0B5394"/>
              </a:solidFill>
              <a:highlight>
                <a:srgbClr val="EFEFEF"/>
              </a:highlight>
            </a:endParaRPr>
          </a:p>
          <a:p>
            <a:pPr indent="-215900" lvl="2" marL="11430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Authorisation by Stefan Kurtz to redistribute via conda</a:t>
            </a:r>
            <a:endParaRPr sz="1800"/>
          </a:p>
          <a:p>
            <a:pPr indent="-247650" lvl="1" marL="74295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Ensembl API (Perl modules)</a:t>
            </a:r>
            <a:endParaRPr sz="1800"/>
          </a:p>
          <a:p>
            <a:pPr indent="-215900" lvl="2" marL="11430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First version of packages implemented here by Aurélien Naldi</a:t>
            </a:r>
            <a:endParaRPr sz="1800"/>
          </a:p>
          <a:p>
            <a:pPr indent="-215900" lvl="2" marL="11430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Contact taken with Andy Wales @ Ensembl about perspectives to distribute Ensembl as conda package</a:t>
            </a:r>
            <a:endParaRPr sz="1800"/>
          </a:p>
          <a:p>
            <a:pPr indent="-215900" lvl="2" marL="11430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Enthusiastic response from Ensembl, conda packaging projet will be pursued by them</a:t>
            </a:r>
            <a:endParaRPr sz="1800"/>
          </a:p>
          <a:p>
            <a:pPr indent="-279400" lvl="0" marL="3429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Next steps</a:t>
            </a:r>
            <a:endParaRPr sz="1800"/>
          </a:p>
          <a:p>
            <a:pPr indent="-247650" lvl="1" marL="74295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Rationalize access to the numerous Perl and python scripts (as sub-commands of a generic </a:t>
            </a:r>
            <a:r>
              <a:rPr lang="en-US" sz="1800">
                <a:solidFill>
                  <a:srgbClr val="0B5394"/>
                </a:solidFill>
                <a:highlight>
                  <a:srgbClr val="EFEFEF"/>
                </a:highlight>
              </a:rPr>
              <a:t>rsat</a:t>
            </a:r>
            <a:r>
              <a:rPr lang="en-US" sz="1800"/>
              <a:t> command)</a:t>
            </a:r>
            <a:endParaRPr sz="1800"/>
          </a:p>
          <a:p>
            <a:pPr indent="-247650" lvl="1" marL="74295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Add functional tests in the conda metadata and run install tests on different OSs</a:t>
            </a:r>
            <a:endParaRPr sz="1800"/>
          </a:p>
          <a:p>
            <a:pPr indent="-247650" lvl="1" marL="74295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Transfer packages from the temporary conda rsat channel to bioconda</a:t>
            </a:r>
            <a:endParaRPr sz="1800"/>
          </a:p>
          <a:p>
            <a:pPr indent="-247650" lvl="1" marL="74295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Clean package: suppress obsolete scripts and dependencies</a:t>
            </a:r>
            <a:endParaRPr sz="1800"/>
          </a:p>
          <a:p>
            <a:pPr indent="-247650" lvl="1" marL="742950" rtl="0" algn="l">
              <a:spcBef>
                <a:spcPts val="300"/>
              </a:spcBef>
              <a:spcAft>
                <a:spcPts val="300"/>
              </a:spcAft>
              <a:buSzPts val="1800"/>
              <a:buChar char="•"/>
            </a:pPr>
            <a:r>
              <a:rPr lang="en-US" sz="1800"/>
              <a:t>Ansible recipes to deploy web server</a:t>
            </a:r>
            <a:endParaRPr sz="1800">
              <a:solidFill>
                <a:srgbClr val="FF0000"/>
              </a:solidFill>
              <a:highlight>
                <a:srgbClr val="D9D9D9"/>
              </a:highlight>
            </a:endParaRPr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778278" y="72006"/>
            <a:ext cx="10871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06-Bioconda-RSAT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26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9884" y="6084898"/>
            <a:ext cx="190411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9476" y="12600"/>
            <a:ext cx="5338848" cy="33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07-Pharmacogenomic LOD (PGxLOD)</a:t>
            </a:r>
            <a:br>
              <a:rPr lang="en-US"/>
            </a:b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873728" y="940591"/>
            <a:ext cx="10871100" cy="4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Aims (recap)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1/ Improve </a:t>
            </a:r>
            <a:r>
              <a:rPr b="1" lang="en-US"/>
              <a:t>PGxLOD</a:t>
            </a:r>
            <a:r>
              <a:rPr lang="en-US"/>
              <a:t> (4 persons)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2/ </a:t>
            </a:r>
            <a:r>
              <a:rPr b="1" lang="en-US"/>
              <a:t>Explore PGxLOD</a:t>
            </a:r>
            <a:r>
              <a:rPr lang="en-US"/>
              <a:t> for ADR explanations (4 persons)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3/ Develop an </a:t>
            </a:r>
            <a:r>
              <a:rPr b="1" lang="en-US"/>
              <a:t>observational PGxLOD</a:t>
            </a:r>
            <a:r>
              <a:rPr lang="en-US"/>
              <a:t> (2 </a:t>
            </a:r>
            <a:r>
              <a:rPr lang="en-US"/>
              <a:t>persons</a:t>
            </a:r>
            <a:r>
              <a:rPr lang="en-US"/>
              <a:t>)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A</a:t>
            </a:r>
            <a:r>
              <a:rPr lang="en-US"/>
              <a:t>chievement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1/ </a:t>
            </a:r>
            <a:r>
              <a:rPr b="1" lang="en-US"/>
              <a:t>Linguistic reconciliation ontology and system </a:t>
            </a:r>
            <a:r>
              <a:rPr lang="en-US"/>
              <a:t>for normalization of complex phenotypes, such as drug response phenotypes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2/ Defined 3 sets of ADRs (including positive/negative examples) for the building a </a:t>
            </a:r>
            <a:r>
              <a:rPr b="1" lang="en-US"/>
              <a:t>training set</a:t>
            </a:r>
            <a:endParaRPr b="1"/>
          </a:p>
          <a:p>
            <a:pPr indent="-273050" lvl="1" marL="74295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3/ Ongoing linking between the </a:t>
            </a:r>
            <a:r>
              <a:rPr b="1" lang="en-US"/>
              <a:t>PGxObservational </a:t>
            </a:r>
            <a:r>
              <a:rPr lang="en-US"/>
              <a:t>schema and RDF</a:t>
            </a:r>
            <a:r>
              <a:rPr b="1" lang="en-US"/>
              <a:t> FHIR </a:t>
            </a:r>
            <a:r>
              <a:rPr lang="en-US"/>
              <a:t>(HL7 extended)</a:t>
            </a:r>
            <a:endParaRPr/>
          </a:p>
          <a:p>
            <a:pPr indent="-355600" lvl="0" marL="3429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Help / Advice needed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Graph mining 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048" y="332650"/>
            <a:ext cx="3452975" cy="258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19403" y="332656"/>
            <a:ext cx="10871200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08-DataClearinghouse Validation and Curation...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19403" y="1272817"/>
            <a:ext cx="10871200" cy="4976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3 bullet points recap aims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Being able to reuse curated resources like MarRef database to curate BioSamples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Export Breeding API data to ISA tab and validate the results against MIAPPE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 2 bullets to describe achievement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Created a proof of concept for a MarRef API with Spring and Scala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Export JSON and JSON-LD from MarRef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Refactored all the code to be production ready to convert messages from BrAPI endpoint to generate a valid and possibly MIAPPE compliant ISAtab file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creation of an ISA configuration for MIAPPE v1.1 </a:t>
            </a:r>
            <a:endParaRPr/>
          </a:p>
          <a:p>
            <a:pPr indent="-342900" lvl="0" marL="342900" rtl="0" algn="l">
              <a:spcBef>
                <a:spcPts val="108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/>
              <a:t>1 bullet point of what help you need from whom </a:t>
            </a:r>
            <a:endParaRPr/>
          </a:p>
          <a:p>
            <a:pPr indent="0" lvl="0" marL="74295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5742856"/>
            <a:ext cx="1013544" cy="101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IXIR_template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